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5" r:id="rId1"/>
  </p:sldMasterIdLst>
  <p:sldIdLst>
    <p:sldId id="257" r:id="rId2"/>
    <p:sldId id="258" r:id="rId3"/>
    <p:sldId id="259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9"/>
    <p:restoredTop sz="94082"/>
  </p:normalViewPr>
  <p:slideViewPr>
    <p:cSldViewPr snapToGrid="0" snapToObjects="1">
      <p:cViewPr varScale="1">
        <p:scale>
          <a:sx n="98" d="100"/>
          <a:sy n="98" d="100"/>
        </p:scale>
        <p:origin x="63" y="1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8D7BBB-5CCB-E546-8C76-2C0B140A7BF3}" type="datetimeFigureOut">
              <a:rPr lang="en-NL" smtClean="0"/>
              <a:t>10/04/2022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24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10/04/2022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87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37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430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8766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511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625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979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24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74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18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10/04/2022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082796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10/04/2022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10/04/2022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878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10/04/2022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114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10/04/2022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5677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10/04/2022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3822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8D7BBB-5CCB-E546-8C76-2C0B140A7BF3}" type="datetimeFigureOut">
              <a:rPr lang="en-NL" smtClean="0"/>
              <a:t>10/04/2022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671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6E39B-56C7-9446-994A-675E0788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NL">
                <a:solidFill>
                  <a:srgbClr val="FFFFFF"/>
                </a:solidFill>
              </a:rPr>
              <a:t>Introduction to Domain-Driven Design</a:t>
            </a:r>
            <a:endParaRPr lang="en-NL" dirty="0">
              <a:solidFill>
                <a:srgbClr val="FFFFFF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E5E61B-675D-7041-A590-6332FA31155C}"/>
              </a:ext>
            </a:extLst>
          </p:cNvPr>
          <p:cNvSpPr txBox="1"/>
          <p:nvPr/>
        </p:nvSpPr>
        <p:spPr>
          <a:xfrm>
            <a:off x="220634" y="2846464"/>
            <a:ext cx="845111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Domain-Driven Design offers solutions to common problem when building enterprise software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Strategic DDD vs Tactical DDD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/>
              <a:t>Strategic DDD: </a:t>
            </a:r>
            <a:r>
              <a:rPr lang="en-US" sz="1600" dirty="0"/>
              <a:t>Introduces boundaries for domain model. Single Bounded context per each domain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r>
              <a:rPr lang="en-US" sz="1600" dirty="0"/>
              <a:t>           * What is a Domain? Operational area of your application. e.g</a:t>
            </a:r>
            <a:r>
              <a:rPr lang="en-US" altLang="zh-TW" sz="1600" dirty="0"/>
              <a:t>.</a:t>
            </a:r>
            <a:r>
              <a:rPr lang="en-US" sz="1600" dirty="0"/>
              <a:t>;  Online food ordering</a:t>
            </a:r>
          </a:p>
          <a:p>
            <a:endParaRPr lang="en-US" sz="1600" dirty="0"/>
          </a:p>
          <a:p>
            <a:r>
              <a:rPr lang="en-US" sz="1600" dirty="0"/>
              <a:t>           * Bounded Context: Central pattern in DDD. Boundary within a Domain</a:t>
            </a:r>
          </a:p>
          <a:p>
            <a:endParaRPr lang="en-US" sz="1600" dirty="0"/>
          </a:p>
          <a:p>
            <a:r>
              <a:rPr lang="en-US" sz="1600" dirty="0"/>
              <a:t>           * </a:t>
            </a:r>
            <a:r>
              <a:rPr lang="en-GB" sz="1600" dirty="0"/>
              <a:t>Ubiquitous Language: Common language used by domain experts and </a:t>
            </a:r>
          </a:p>
          <a:p>
            <a:r>
              <a:rPr lang="zh-TW" altLang="en-US" sz="1600" dirty="0"/>
              <a:t>              </a:t>
            </a:r>
            <a:r>
              <a:rPr lang="en-GB" sz="1600" dirty="0"/>
              <a:t>developers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           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endParaRPr lang="en-GB" sz="1600" dirty="0"/>
          </a:p>
          <a:p>
            <a:pPr marL="285750" indent="-285750">
              <a:buFont typeface="Wingdings" pitchFamily="2" charset="2"/>
              <a:buChar char="§"/>
            </a:pPr>
            <a:endParaRPr lang="en-NL" sz="1600" dirty="0"/>
          </a:p>
          <a:p>
            <a:pPr marL="285750" indent="-285750">
              <a:buFont typeface="Wingdings" pitchFamily="2" charset="2"/>
              <a:buChar char="§"/>
            </a:pPr>
            <a:endParaRPr lang="en-NL" dirty="0"/>
          </a:p>
        </p:txBody>
      </p:sp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EF0CE8E-D423-F747-8646-8DB067E98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384" y="2846464"/>
            <a:ext cx="3014133" cy="3014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A25C87-4B13-0310-B751-80E5F6FF7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147" y="4681205"/>
            <a:ext cx="1791736" cy="11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8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0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20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2000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20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6E39B-56C7-9446-994A-675E0788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NL" dirty="0">
                <a:solidFill>
                  <a:srgbClr val="FFFFFF"/>
                </a:solidFill>
              </a:rPr>
              <a:t>Tactical DDD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E5E61B-675D-7041-A590-6332FA31155C}"/>
              </a:ext>
            </a:extLst>
          </p:cNvPr>
          <p:cNvSpPr txBox="1"/>
          <p:nvPr/>
        </p:nvSpPr>
        <p:spPr>
          <a:xfrm>
            <a:off x="77892" y="2667108"/>
            <a:ext cx="902208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/>
              <a:t>Tactical DDD: </a:t>
            </a:r>
            <a:r>
              <a:rPr lang="en-US" sz="1600" dirty="0"/>
              <a:t>Implementation patterns.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r>
              <a:rPr lang="en-US" sz="1600" dirty="0"/>
              <a:t>  </a:t>
            </a:r>
            <a:r>
              <a:rPr lang="en-US" sz="1600" b="1" dirty="0"/>
              <a:t>* Entities: </a:t>
            </a:r>
            <a:r>
              <a:rPr lang="en-US" sz="1600" dirty="0"/>
              <a:t>Domain object with a unique identity. Embodies set of critical business rules.</a:t>
            </a:r>
          </a:p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b="1" dirty="0"/>
              <a:t>* Aggregates: </a:t>
            </a:r>
            <a:r>
              <a:rPr lang="en-US" sz="1600" dirty="0"/>
              <a:t>Group of Entity objects which always need to be in </a:t>
            </a:r>
            <a:r>
              <a:rPr lang="en-US" sz="1600" b="1" dirty="0">
                <a:solidFill>
                  <a:srgbClr val="FF0000"/>
                </a:solidFill>
              </a:rPr>
              <a:t>consistent</a:t>
            </a:r>
            <a:r>
              <a:rPr lang="en-US" sz="1600" dirty="0"/>
              <a:t> state</a:t>
            </a:r>
          </a:p>
          <a:p>
            <a:endParaRPr lang="en-US" sz="1600" dirty="0"/>
          </a:p>
          <a:p>
            <a:r>
              <a:rPr lang="en-US" sz="1600" b="1" dirty="0"/>
              <a:t>  * Aggregate Root (AR): </a:t>
            </a:r>
            <a:r>
              <a:rPr lang="en-US" sz="1600" dirty="0"/>
              <a:t>Entry point Entity for an aggregate. All business operations should go through root.</a:t>
            </a:r>
          </a:p>
          <a:p>
            <a:r>
              <a:rPr lang="en-US" sz="1600" dirty="0"/>
              <a:t>     An Aggregate should be referenced from outside through its root only. AR should have pure, side-effect</a:t>
            </a:r>
          </a:p>
          <a:p>
            <a:r>
              <a:rPr lang="en-US" sz="1600" dirty="0"/>
              <a:t>     free functions</a:t>
            </a:r>
          </a:p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b="1" dirty="0"/>
              <a:t>* Value Objects: </a:t>
            </a:r>
            <a:r>
              <a:rPr lang="en-US" sz="1600" b="1" dirty="0">
                <a:solidFill>
                  <a:srgbClr val="FF0000"/>
                </a:solidFill>
              </a:rPr>
              <a:t>Immutable</a:t>
            </a:r>
            <a:r>
              <a:rPr lang="en-US" sz="1600" dirty="0"/>
              <a:t> objects without identity. Only value matters. </a:t>
            </a:r>
          </a:p>
          <a:p>
            <a:r>
              <a:rPr lang="en-US" sz="1600" dirty="0"/>
              <a:t>     Brings context to the value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           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endParaRPr lang="en-GB" sz="1600" dirty="0"/>
          </a:p>
          <a:p>
            <a:pPr marL="285750" indent="-285750">
              <a:buFont typeface="Wingdings" pitchFamily="2" charset="2"/>
              <a:buChar char="§"/>
            </a:pPr>
            <a:endParaRPr lang="en-NL" sz="1600" dirty="0"/>
          </a:p>
          <a:p>
            <a:pPr marL="285750" indent="-285750">
              <a:buFont typeface="Wingdings" pitchFamily="2" charset="2"/>
              <a:buChar char="§"/>
            </a:pPr>
            <a:endParaRPr lang="en-NL" dirty="0"/>
          </a:p>
        </p:txBody>
      </p:sp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EF0CE8E-D423-F747-8646-8DB067E98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975" y="2902239"/>
            <a:ext cx="3014133" cy="3014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7AD6DD-2C8C-4FF4-B2B1-62FC44E8D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232" y="2286000"/>
            <a:ext cx="2104338" cy="1132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B303A0-47B7-B851-AE98-915E75538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389" y="3439991"/>
            <a:ext cx="1038900" cy="943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8C0767-B03A-F185-0606-D2C410862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6253423" y="4948711"/>
            <a:ext cx="3067440" cy="1269568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135FAB-6AE7-2C24-7A75-3D4A91768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7480" y="5657938"/>
            <a:ext cx="2278519" cy="120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8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0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0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20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20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20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2000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6E39B-56C7-9446-994A-675E0788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NL" dirty="0">
                <a:solidFill>
                  <a:srgbClr val="FFFFFF"/>
                </a:solidFill>
              </a:rPr>
              <a:t>Tactical DDD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E5E61B-675D-7041-A590-6332FA31155C}"/>
              </a:ext>
            </a:extLst>
          </p:cNvPr>
          <p:cNvSpPr txBox="1"/>
          <p:nvPr/>
        </p:nvSpPr>
        <p:spPr>
          <a:xfrm>
            <a:off x="0" y="2575055"/>
            <a:ext cx="91778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r>
              <a:rPr lang="en-US" sz="1600" b="1" dirty="0"/>
              <a:t>  * </a:t>
            </a:r>
            <a:r>
              <a:rPr lang="en-US" sz="1600" b="1" dirty="0">
                <a:solidFill>
                  <a:srgbClr val="FF0000"/>
                </a:solidFill>
              </a:rPr>
              <a:t>Domain Events</a:t>
            </a:r>
            <a:r>
              <a:rPr lang="en-US" sz="1600" b="1" dirty="0"/>
              <a:t>: </a:t>
            </a:r>
            <a:r>
              <a:rPr lang="en-US" sz="1600" dirty="0"/>
              <a:t>Decouple different domains. Describe things that happen and change the state of a domain.</a:t>
            </a:r>
          </a:p>
          <a:p>
            <a:r>
              <a:rPr lang="en-US" sz="1600" dirty="0"/>
              <a:t>     Makes the system extendable. Domain event listeners runs in a different transaction than the event publishers</a:t>
            </a:r>
          </a:p>
          <a:p>
            <a:r>
              <a:rPr lang="en-US" sz="1600" dirty="0"/>
              <a:t>     </a:t>
            </a:r>
            <a:r>
              <a:rPr lang="en-GB" sz="1600" dirty="0"/>
              <a:t>In  Domain-driven system, domain events are an excellent way of achieving eventual </a:t>
            </a:r>
            <a:r>
              <a:rPr lang="en-GB" sz="1600" b="1" dirty="0">
                <a:solidFill>
                  <a:srgbClr val="FF0000"/>
                </a:solidFill>
              </a:rPr>
              <a:t>consistency</a:t>
            </a:r>
            <a:r>
              <a:rPr lang="en-GB" sz="1600" dirty="0"/>
              <a:t>. </a:t>
            </a:r>
          </a:p>
          <a:p>
            <a:r>
              <a:rPr lang="en-GB" sz="1600" dirty="0"/>
              <a:t>     Any system or module that needs to update itself when something happens in another module or system    </a:t>
            </a:r>
          </a:p>
          <a:p>
            <a:r>
              <a:rPr lang="en-GB" sz="1600" dirty="0"/>
              <a:t>     can subscribe to the domain events coming from that system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b="1" dirty="0"/>
              <a:t>* </a:t>
            </a:r>
            <a:r>
              <a:rPr lang="en-US" sz="1600" b="1" dirty="0">
                <a:solidFill>
                  <a:srgbClr val="FF0000"/>
                </a:solidFill>
              </a:rPr>
              <a:t>Domain Services</a:t>
            </a:r>
            <a:r>
              <a:rPr lang="en-US" sz="1600" b="1" dirty="0"/>
              <a:t>: </a:t>
            </a:r>
            <a:r>
              <a:rPr lang="en-US" sz="1600" dirty="0"/>
              <a:t>Business logic that cannot fit in the aggregate. Used when multiple aggregates required in </a:t>
            </a:r>
          </a:p>
          <a:p>
            <a:r>
              <a:rPr lang="en-US" sz="1600" dirty="0"/>
              <a:t>     business logic Can interact with other domain services</a:t>
            </a:r>
          </a:p>
          <a:p>
            <a:endParaRPr lang="en-US" sz="1600" dirty="0"/>
          </a:p>
          <a:p>
            <a:r>
              <a:rPr lang="en-US" sz="1600" dirty="0"/>
              <a:t>  </a:t>
            </a:r>
            <a:endParaRPr lang="en-NL" dirty="0"/>
          </a:p>
        </p:txBody>
      </p:sp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EF0CE8E-D423-F747-8646-8DB067E98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867" y="2954194"/>
            <a:ext cx="3014133" cy="3014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706EC6-32E4-57DC-71F9-5E22DE0E1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143" y="3858810"/>
            <a:ext cx="3708933" cy="1132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3D060B-F7CC-F1F8-F915-0FD3957F2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519" y="5296330"/>
            <a:ext cx="2006256" cy="14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5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0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20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2000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20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2000"/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6E39B-56C7-9446-994A-675E0788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NL" dirty="0">
                <a:solidFill>
                  <a:srgbClr val="FFFFFF"/>
                </a:solidFill>
              </a:rPr>
              <a:t>Tactical DDD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E5E61B-675D-7041-A590-6332FA31155C}"/>
              </a:ext>
            </a:extLst>
          </p:cNvPr>
          <p:cNvSpPr txBox="1"/>
          <p:nvPr/>
        </p:nvSpPr>
        <p:spPr>
          <a:xfrm>
            <a:off x="0" y="2575055"/>
            <a:ext cx="917786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b="1" dirty="0"/>
              <a:t>* </a:t>
            </a:r>
            <a:r>
              <a:rPr lang="en-US" sz="1600" b="1" dirty="0">
                <a:solidFill>
                  <a:srgbClr val="FF0000"/>
                </a:solidFill>
              </a:rPr>
              <a:t>Application Services</a:t>
            </a:r>
            <a:r>
              <a:rPr lang="en-US" sz="1600" b="1" dirty="0"/>
              <a:t>: </a:t>
            </a:r>
            <a:r>
              <a:rPr lang="en-US" sz="1600" dirty="0"/>
              <a:t>Allows the isolated domain to communicate with outside. Orchestrate transaction,</a:t>
            </a:r>
          </a:p>
          <a:p>
            <a:r>
              <a:rPr lang="en-US" sz="1600" dirty="0"/>
              <a:t>     security, looking up proper aggregates and saving state changes of the domain to the database. Does not  </a:t>
            </a:r>
          </a:p>
          <a:p>
            <a:r>
              <a:rPr lang="en-US" sz="1600" dirty="0"/>
              <a:t>     contain any business logic.</a:t>
            </a:r>
          </a:p>
          <a:p>
            <a:endParaRPr lang="en-US" sz="1600" dirty="0"/>
          </a:p>
          <a:p>
            <a:r>
              <a:rPr lang="en-US" sz="1600" b="1" dirty="0"/>
              <a:t>     </a:t>
            </a:r>
            <a:r>
              <a:rPr lang="en-US" sz="1600" b="1" u="sng" dirty="0">
                <a:solidFill>
                  <a:srgbClr val="FF0000"/>
                </a:solidFill>
              </a:rPr>
              <a:t>Domain event listeners</a:t>
            </a:r>
            <a:r>
              <a:rPr lang="en-US" sz="1600" dirty="0"/>
              <a:t> are special kind of Application services that is </a:t>
            </a:r>
            <a:r>
              <a:rPr lang="en-US" sz="1600" u="sng" dirty="0">
                <a:solidFill>
                  <a:srgbClr val="FF0000"/>
                </a:solidFill>
              </a:rPr>
              <a:t>triggered by </a:t>
            </a:r>
            <a:r>
              <a:rPr lang="en-US" sz="1600" b="1" u="sng" dirty="0">
                <a:solidFill>
                  <a:srgbClr val="FF0000"/>
                </a:solidFill>
              </a:rPr>
              <a:t>domain events</a:t>
            </a:r>
            <a:r>
              <a:rPr lang="en-US" sz="1600" dirty="0"/>
              <a:t>. Each   </a:t>
            </a:r>
          </a:p>
          <a:p>
            <a:r>
              <a:rPr lang="en-US" sz="1600" dirty="0"/>
              <a:t>     domain event listener can have a separate domain service to handle business logic.</a:t>
            </a:r>
            <a:endParaRPr lang="en-US" sz="1600" b="1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           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endParaRPr lang="en-GB" sz="1600" dirty="0"/>
          </a:p>
          <a:p>
            <a:pPr marL="285750" indent="-285750">
              <a:buFont typeface="Wingdings" pitchFamily="2" charset="2"/>
              <a:buChar char="§"/>
            </a:pPr>
            <a:endParaRPr lang="en-NL" sz="1600" dirty="0"/>
          </a:p>
          <a:p>
            <a:pPr marL="285750" indent="-285750">
              <a:buFont typeface="Wingdings" pitchFamily="2" charset="2"/>
              <a:buChar char="§"/>
            </a:pPr>
            <a:endParaRPr lang="en-NL" dirty="0"/>
          </a:p>
        </p:txBody>
      </p:sp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EF0CE8E-D423-F747-8646-8DB067E98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867" y="2954194"/>
            <a:ext cx="3014133" cy="3014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E3D2AA-3A77-FD64-3891-0954998E0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586" y="4360159"/>
            <a:ext cx="4874977" cy="236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5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0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0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20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6E39B-56C7-9446-994A-675E0788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NL" dirty="0">
                <a:solidFill>
                  <a:srgbClr val="FFFFFF"/>
                </a:solidFill>
              </a:rPr>
              <a:t>Domain-Driven Design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433AA11-F99F-CD42-9EE8-5C74B00A2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642" y="2420620"/>
            <a:ext cx="1602854" cy="2115767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0F635B4-4427-B748-93AC-EDC74CCB9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642" y="4720857"/>
            <a:ext cx="1603397" cy="2079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C87D0-2307-A640-9534-AABFC1B12823}"/>
              </a:ext>
            </a:extLst>
          </p:cNvPr>
          <p:cNvSpPr txBox="1"/>
          <p:nvPr/>
        </p:nvSpPr>
        <p:spPr>
          <a:xfrm>
            <a:off x="159693" y="2542692"/>
            <a:ext cx="8971367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700" dirty="0"/>
              <a:t>“For most software projects, the primary focus should be on the domain and domain logic.”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17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sz="1700" dirty="0"/>
              <a:t>“Complex domain designs should be based on a model.” 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17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sz="1700" dirty="0"/>
              <a:t>“Domain-driven design is both a way of thinking and a set of priorities, aimed at accelerating </a:t>
            </a:r>
          </a:p>
          <a:p>
            <a:r>
              <a:rPr lang="en-GB" sz="1700" dirty="0"/>
              <a:t>      software projects that have to deal with complicated domains.”</a:t>
            </a:r>
          </a:p>
          <a:p>
            <a:endParaRPr lang="en-GB" sz="17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sz="1700" dirty="0"/>
              <a:t>“LAYERED ARCHITECTURE is used in most systems today, under various layering schemes. </a:t>
            </a:r>
          </a:p>
          <a:p>
            <a:r>
              <a:rPr lang="en-GB" sz="1700" dirty="0"/>
              <a:t>     Many styles of development can also benefit from layering. However, domain-driven design requires </a:t>
            </a:r>
          </a:p>
          <a:p>
            <a:r>
              <a:rPr lang="en-GB" sz="1700" dirty="0"/>
              <a:t>     only one particular layer to exist.”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17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sz="1700" dirty="0"/>
              <a:t>“The domain model is a set of concepts. The "domain layer" is the manifestation of that model and </a:t>
            </a:r>
          </a:p>
          <a:p>
            <a:r>
              <a:rPr lang="en-GB" sz="1700" dirty="0"/>
              <a:t>      all directly related design elements. The design and implementation of business logic constitute </a:t>
            </a:r>
          </a:p>
          <a:p>
            <a:r>
              <a:rPr lang="en-GB" sz="1700" dirty="0"/>
              <a:t>      the domain layer. In a MODEL-DRIVEN DESIGN, the software constructs of the domain </a:t>
            </a:r>
          </a:p>
          <a:p>
            <a:r>
              <a:rPr lang="en-GB" sz="1700" dirty="0"/>
              <a:t>      layer mirror the model concepts.”</a:t>
            </a:r>
          </a:p>
          <a:p>
            <a:endParaRPr lang="en-GB" sz="1700" dirty="0"/>
          </a:p>
          <a:p>
            <a:pPr marL="285750" indent="-285750">
              <a:buFont typeface="Wingdings" pitchFamily="2" charset="2"/>
              <a:buChar char="§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569855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{BA8184FA-3EEE-A14D-BAB5-4814589530F5}tf10001064</Template>
  <TotalTime>6017</TotalTime>
  <Words>545</Words>
  <Application>Microsoft Office PowerPoint</Application>
  <PresentationFormat>Widescreen</PresentationFormat>
  <Paragraphs>84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Garamond</vt:lpstr>
      <vt:lpstr>Wingdings</vt:lpstr>
      <vt:lpstr>Organic</vt:lpstr>
      <vt:lpstr>Introduction to Domain-Driven Design</vt:lpstr>
      <vt:lpstr>Tactical DDD</vt:lpstr>
      <vt:lpstr>Tactical DDD</vt:lpstr>
      <vt:lpstr>Tactical DDD</vt:lpstr>
      <vt:lpstr>Domain-Driven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Gelenler, A. (Ali)</dc:creator>
  <cp:lastModifiedBy>Chris Tseng</cp:lastModifiedBy>
  <cp:revision>38</cp:revision>
  <dcterms:created xsi:type="dcterms:W3CDTF">2022-01-30T18:47:51Z</dcterms:created>
  <dcterms:modified xsi:type="dcterms:W3CDTF">2022-10-04T07:22:14Z</dcterms:modified>
</cp:coreProperties>
</file>